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9" r:id="rId1"/>
  </p:sldMasterIdLst>
  <p:sldIdLst>
    <p:sldId id="256" r:id="rId2"/>
    <p:sldId id="257" r:id="rId3"/>
    <p:sldId id="276" r:id="rId4"/>
    <p:sldId id="262" r:id="rId5"/>
    <p:sldId id="274" r:id="rId6"/>
    <p:sldId id="258" r:id="rId7"/>
    <p:sldId id="275" r:id="rId8"/>
    <p:sldId id="277" r:id="rId9"/>
    <p:sldId id="261" r:id="rId10"/>
    <p:sldId id="279" r:id="rId11"/>
    <p:sldId id="265" r:id="rId12"/>
    <p:sldId id="264" r:id="rId13"/>
    <p:sldId id="267" r:id="rId14"/>
    <p:sldId id="268" r:id="rId15"/>
    <p:sldId id="280" r:id="rId16"/>
    <p:sldId id="269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8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4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7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998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2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83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8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1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9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4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9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0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6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2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6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237BE24-054A-9E48-9AC6-07FFD78CB356}" type="datetimeFigureOut">
              <a:rPr lang="en-US" smtClean="0"/>
              <a:t>10/8/22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14829-8046-C24E-A23C-8316888B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78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D5D1E-7ABD-B247-9592-B4729512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6892" y="1878904"/>
            <a:ext cx="7440459" cy="1746083"/>
          </a:xfrm>
        </p:spPr>
        <p:txBody>
          <a:bodyPr>
            <a:normAutofit/>
          </a:bodyPr>
          <a:lstStyle/>
          <a:p>
            <a:r>
              <a:rPr lang="en-US" sz="4800" dirty="0"/>
              <a:t>Reserve Study &amp; </a:t>
            </a:r>
            <a:br>
              <a:rPr lang="en-US" sz="4800" dirty="0"/>
            </a:br>
            <a:r>
              <a:rPr lang="en-US" sz="4800" dirty="0"/>
              <a:t>		Engineers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95050-EB1F-1D48-AA32-C22F4FDE3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423" y="4614541"/>
            <a:ext cx="8915399" cy="1126283"/>
          </a:xfrm>
        </p:spPr>
        <p:txBody>
          <a:bodyPr/>
          <a:lstStyle/>
          <a:p>
            <a:r>
              <a:rPr lang="en-US" dirty="0"/>
              <a:t>A presentation of the Board of Directors of Spyglass Point Condominium Association of Pensacola, Inc.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10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29B5-3B8D-8340-8AF2-1803BB4BE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96E7-CA09-9848-8B0E-B4EA39FB1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Report is a “Limited Structural Assessment” of 3 buildings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Intended as a case study for the remaining 13 buildings in Spyglass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Issues discovered in the Limited Assessment should better inform the Board and Community on repair and replacement of Unit: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Balconies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Breezeways (M&amp;F)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Stairs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Foundations</a:t>
            </a:r>
          </a:p>
        </p:txBody>
      </p:sp>
    </p:spTree>
    <p:extLst>
      <p:ext uri="{BB962C8B-B14F-4D97-AF65-F5344CB8AC3E}">
        <p14:creationId xmlns:p14="http://schemas.microsoft.com/office/powerpoint/2010/main" val="73264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0CB3-5C3A-B449-AF16-566F6D878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Conclusions of the Limited Structural Assessment: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A2D8A-A411-DD4B-8602-B631AFA1D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en-US" dirty="0"/>
              <a:t>In the buildings studied, the following was tested and observed:</a:t>
            </a:r>
          </a:p>
          <a:p>
            <a:endParaRPr lang="en-US" dirty="0"/>
          </a:p>
          <a:p>
            <a:pPr lvl="1"/>
            <a:r>
              <a:rPr lang="en-US" dirty="0"/>
              <a:t>Balconies may require substantial rebuilds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Substantial rebuild of stairs (triggering code update)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Deficient foundation conditions; severely cracked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Steel columns corroded requiring repair or replacement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22D6D-BF56-FD4D-9469-2D65343CEA38}"/>
              </a:ext>
            </a:extLst>
          </p:cNvPr>
          <p:cNvSpPr txBox="1"/>
          <p:nvPr/>
        </p:nvSpPr>
        <p:spPr>
          <a:xfrm>
            <a:off x="5949538" y="760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89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C5A1-7CC8-954A-A14A-4D820883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Examples: Balconies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7716A9-CA03-AE4E-AACD-825008E85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82" y="1608022"/>
            <a:ext cx="5655006" cy="423463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94761131-B6BD-6A43-ABD7-CAE120B3CDF6}"/>
              </a:ext>
            </a:extLst>
          </p:cNvPr>
          <p:cNvSpPr/>
          <p:nvPr/>
        </p:nvSpPr>
        <p:spPr>
          <a:xfrm>
            <a:off x="296882" y="2541320"/>
            <a:ext cx="2078182" cy="641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5D66E-850B-3E41-B8FC-F94114818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117" y="1628262"/>
            <a:ext cx="5719398" cy="42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8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C5A1-7CC8-954A-A14A-4D820883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Examples: Stairs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3E2D4-A786-7D41-9522-811C65EDA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839" y="1640520"/>
            <a:ext cx="4804063" cy="3578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C829EF-CD49-8946-90CE-B8FE44DCC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902" y="1640520"/>
            <a:ext cx="3304347" cy="4327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8692C-3E97-9546-8A6F-06ED79162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46" y="1640520"/>
            <a:ext cx="3397644" cy="43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8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C5A1-7CC8-954A-A14A-4D820883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12217"/>
            <a:ext cx="9404723" cy="1400530"/>
          </a:xfrm>
        </p:spPr>
        <p:txBody>
          <a:bodyPr/>
          <a:lstStyle/>
          <a:p>
            <a:r>
              <a:rPr lang="en-US" dirty="0"/>
              <a:t>Site Examples: Foundations/Breezeways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67817-B88E-5A49-AD35-05393C338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3" y="1412747"/>
            <a:ext cx="5866499" cy="475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9F348-C706-AA49-9D51-BAE1AF540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518" y="1412748"/>
            <a:ext cx="5636128" cy="48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86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C5A1-7CC8-954A-A14A-4D820883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Examples: Support Columns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92559-706A-1740-8A64-57AD5860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87" y="1247606"/>
            <a:ext cx="5936425" cy="5136251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94761131-B6BD-6A43-ABD7-CAE120B3CDF6}"/>
              </a:ext>
            </a:extLst>
          </p:cNvPr>
          <p:cNvSpPr/>
          <p:nvPr/>
        </p:nvSpPr>
        <p:spPr>
          <a:xfrm>
            <a:off x="137659" y="3350297"/>
            <a:ext cx="2078182" cy="641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9C1F21-F6BC-B64B-AE7E-1EEBE6D7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540" y="1247606"/>
            <a:ext cx="4363627" cy="519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4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4773-1A93-FF47-9F76-94367CB7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Engineer’s Recommendations (PG 15)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352F9-CC76-4E4E-B0F0-385B4FE9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owner should work to obtain funding for the repairs so that repairs can commence within the next 12 months </a:t>
            </a:r>
          </a:p>
          <a:p>
            <a:r>
              <a:rPr lang="en-US" dirty="0"/>
              <a:t>Temporary shoring should be monitored by qualified personnel on a regular basis.</a:t>
            </a:r>
          </a:p>
          <a:p>
            <a:r>
              <a:rPr lang="en-US" dirty="0"/>
              <a:t>The report should be discussed on-site with the Engineer and Owner. Repair approaches should be discussed.</a:t>
            </a:r>
          </a:p>
          <a:p>
            <a:r>
              <a:rPr lang="en-US" dirty="0"/>
              <a:t>Repair documents should be prepared by a Registered Professional Engineer.</a:t>
            </a:r>
          </a:p>
          <a:p>
            <a:r>
              <a:rPr lang="en-US" dirty="0"/>
              <a:t>The pre-selected licensed general contractor should submit the drawings along with an application for permit. Upon permit award, the contractor should commence repairs. </a:t>
            </a:r>
          </a:p>
          <a:p>
            <a:r>
              <a:rPr lang="en-US" dirty="0"/>
              <a:t>The registered design professional should observe and report on the repair process.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85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24670-9669-C149-8E4F-BE21043BE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913411"/>
            <a:ext cx="8825658" cy="332958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52F44-7F80-0844-A0E0-796E5A5361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qUESTIONS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044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BD0049-19A8-4C41-BB8A-7DDEC734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Study &amp; Engineers Report: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46087D-3A4E-054E-AAB8-32ED2008B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Fiduciary Obligation of a Board of Directors 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Reserve Survey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What is it and what are reserves?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What the COA is responsible for?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Executive Summary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Engineers Report (Limited Structural Assessment)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Overall conclusions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Site examples: balconies, walkways, stairs, foundations/slabs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238105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33F2C5-D6D0-4D4C-AFB4-262A512F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Spyglass Point Condominium Association Board of Directors…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77C1C-6366-EC45-8AEB-1C031E2B7CD1}"/>
              </a:ext>
            </a:extLst>
          </p:cNvPr>
          <p:cNvSpPr txBox="1"/>
          <p:nvPr/>
        </p:nvSpPr>
        <p:spPr>
          <a:xfrm>
            <a:off x="885825" y="2486025"/>
            <a:ext cx="103584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 a </a:t>
            </a:r>
            <a:r>
              <a:rPr lang="en-US" b="1" dirty="0"/>
              <a:t>Fiduciary Relationship - 718.111(1)(a), F.S. </a:t>
            </a:r>
          </a:p>
          <a:p>
            <a:r>
              <a:rPr lang="en-US" dirty="0"/>
              <a:t>The officers and directors have a fiduciary relationship to the unit owners. 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This means that the officers and directors must keep the interests of the association above their personal interests, and; 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They shall discharge their duties in good faith, with the care an ordinarily prudent person in a like position would exercise under similar circumstances, and in a manner they reasonably believe to be in the best interest of the association. 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Board has regularly engaged professionals in the course of exercising its fiduciary duties to the association, this includes attorneys, insurance representatives, certified professional accountants, reserve professionals, engineers, etc.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6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33F2C5-D6D0-4D4C-AFB4-262A512F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0608B-3089-9046-BF05-CA430C3C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414462"/>
            <a:ext cx="6819219" cy="473781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83325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B822-3446-264B-B990-4D8463C52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Survey: What is it and what are Reserves?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79C1-4BF6-3C4E-B782-A9969663A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440863" cy="440503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A ”Reserve Survey” is a </a:t>
            </a:r>
            <a:r>
              <a:rPr lang="en-US" u="sng" dirty="0"/>
              <a:t>roadmap</a:t>
            </a:r>
            <a:r>
              <a:rPr lang="en-US" dirty="0"/>
              <a:t> of anticipated expenses for the maintenance, repair and replacement of components of the common elements and condominium buildings.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“[The] very moment construction is completed, every major building component begins a predictable process of physical deterioration” (Association Reserves, 2022).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Florida legislature has attempted to mandate Reserve Surveys in the past; potential for this issue to be revived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”Reserves” are funds set aside by the association to pay for the maintenance, repair, and replacement of components that have reached the end of their useful life.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Some reserves are statutorily required and must be fully funded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12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B822-3446-264B-B990-4D8463C52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Survey: What the COA is Responsible for Maintaining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B55A47-E478-0C4A-9405-9AA57F6A1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136" y="1853248"/>
            <a:ext cx="8303654" cy="4195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36AFA2-9044-CA4E-ADA3-B76C663CA6F5}"/>
              </a:ext>
            </a:extLst>
          </p:cNvPr>
          <p:cNvSpPr txBox="1"/>
          <p:nvPr/>
        </p:nvSpPr>
        <p:spPr>
          <a:xfrm>
            <a:off x="2025136" y="6173825"/>
            <a:ext cx="843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(Florida Department of Business and Professional Regulation (DBPR), 2022)</a:t>
            </a:r>
          </a:p>
        </p:txBody>
      </p:sp>
    </p:spTree>
    <p:extLst>
      <p:ext uri="{BB962C8B-B14F-4D97-AF65-F5344CB8AC3E}">
        <p14:creationId xmlns:p14="http://schemas.microsoft.com/office/powerpoint/2010/main" val="173148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B822-3446-264B-B990-4D8463C52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COA is Responsible for Maintaining (</a:t>
            </a:r>
            <a:r>
              <a:rPr lang="en-US" dirty="0" err="1"/>
              <a:t>cont</a:t>
            </a:r>
            <a:r>
              <a:rPr lang="en-US" dirty="0"/>
              <a:t>).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DB990-B7C6-F944-B663-AABF808EF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111" y="1962711"/>
            <a:ext cx="4851402" cy="439522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16 Buildings: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120 Units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240 Front/Storage doors 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120 Front door lights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120 Dryer vents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64 Breezeway lights 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64 Corner lights (approx.)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60 Balconies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60 Patios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60 Unit Fences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32 Stairwells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32 Water spigots</a:t>
            </a:r>
          </a:p>
          <a:p>
            <a:pPr lvl="2"/>
            <a:endParaRPr lang="en-US" sz="200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AE8687A-AD0F-BA48-B9DA-8AD494DAE9F1}"/>
              </a:ext>
            </a:extLst>
          </p:cNvPr>
          <p:cNvSpPr txBox="1">
            <a:spLocks/>
          </p:cNvSpPr>
          <p:nvPr/>
        </p:nvSpPr>
        <p:spPr>
          <a:xfrm>
            <a:off x="6315074" y="1962711"/>
            <a:ext cx="426720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2"/>
            <a:endParaRPr lang="en-US" sz="20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D501D72-104E-F14F-8487-C417ED5BA902}"/>
              </a:ext>
            </a:extLst>
          </p:cNvPr>
          <p:cNvSpPr txBox="1">
            <a:spLocks/>
          </p:cNvSpPr>
          <p:nvPr/>
        </p:nvSpPr>
        <p:spPr>
          <a:xfrm>
            <a:off x="1320004" y="1962711"/>
            <a:ext cx="4683126" cy="43952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dirty="0"/>
              <a:t>16 Buildings (and Pool house):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Siding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Roofs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Gutters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Windows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Breezeways/Walkways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Sidewalks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Perimeter Fencing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Landscaping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Polybutylene Replacement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Exterior Electrical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Mailboxes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Pool house/Pool/Pool deck</a:t>
            </a:r>
          </a:p>
          <a:p>
            <a:pPr lvl="1" fontAlgn="base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6D715-A846-914B-AB91-0BF66E8B7936}"/>
              </a:ext>
            </a:extLst>
          </p:cNvPr>
          <p:cNvSpPr txBox="1"/>
          <p:nvPr/>
        </p:nvSpPr>
        <p:spPr>
          <a:xfrm>
            <a:off x="856455" y="6296045"/>
            <a:ext cx="105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This is a high-level summary only; not all inclusive – please reference the Reserve Survey.</a:t>
            </a:r>
          </a:p>
        </p:txBody>
      </p:sp>
    </p:spTree>
    <p:extLst>
      <p:ext uri="{BB962C8B-B14F-4D97-AF65-F5344CB8AC3E}">
        <p14:creationId xmlns:p14="http://schemas.microsoft.com/office/powerpoint/2010/main" val="2193919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D2CE43-394B-B847-B2D3-5FE6E039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69" y="0"/>
            <a:ext cx="9154514" cy="68580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F5B9284D-9579-744E-BAE6-EE97206E2FEF}"/>
              </a:ext>
            </a:extLst>
          </p:cNvPr>
          <p:cNvSpPr/>
          <p:nvPr/>
        </p:nvSpPr>
        <p:spPr>
          <a:xfrm>
            <a:off x="9274629" y="3681351"/>
            <a:ext cx="1533378" cy="28500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CF63BD8B-8444-DE45-98F9-8B6C1ADFD461}"/>
              </a:ext>
            </a:extLst>
          </p:cNvPr>
          <p:cNvSpPr/>
          <p:nvPr/>
        </p:nvSpPr>
        <p:spPr>
          <a:xfrm>
            <a:off x="9274629" y="3194462"/>
            <a:ext cx="1533378" cy="29688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49845BEE-2107-0748-9923-E0C7E0CC7E2E}"/>
              </a:ext>
            </a:extLst>
          </p:cNvPr>
          <p:cNvSpPr/>
          <p:nvPr/>
        </p:nvSpPr>
        <p:spPr>
          <a:xfrm>
            <a:off x="4500748" y="4500747"/>
            <a:ext cx="819397" cy="4275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87560046-DFF0-7A41-BA27-2A3818EDB8E7}"/>
              </a:ext>
            </a:extLst>
          </p:cNvPr>
          <p:cNvSpPr/>
          <p:nvPr/>
        </p:nvSpPr>
        <p:spPr>
          <a:xfrm>
            <a:off x="9832769" y="6175169"/>
            <a:ext cx="975238" cy="68283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9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3DCD94-C386-C049-A8B8-CC17AE0A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Engineers Report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EF2A1-88D2-2847-95F5-895D3610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336" y="1503493"/>
            <a:ext cx="5682837" cy="50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397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{49E4D0DF-0CC0-A14C-B42D-A550FFC021B7}tf10001062</Template>
  <TotalTime>421</TotalTime>
  <Words>709</Words>
  <Application>Microsoft Macintosh PowerPoint</Application>
  <PresentationFormat>Widescreen</PresentationFormat>
  <Paragraphs>86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Wingdings</vt:lpstr>
      <vt:lpstr>Wingdings 3</vt:lpstr>
      <vt:lpstr>Ion</vt:lpstr>
      <vt:lpstr>Reserve Study &amp;    Engineers Report</vt:lpstr>
      <vt:lpstr>Reserve Study &amp; Engineers Report: Introduction</vt:lpstr>
      <vt:lpstr>The Spyglass Point Condominium Association Board of Directors…</vt:lpstr>
      <vt:lpstr>Reserve Survey</vt:lpstr>
      <vt:lpstr>Reserve Survey: What is it and what are Reserves? </vt:lpstr>
      <vt:lpstr>Reserve Survey: What the COA is Responsible for Maintaining</vt:lpstr>
      <vt:lpstr>What the COA is Responsible for Maintaining (cont). </vt:lpstr>
      <vt:lpstr>PowerPoint Presentation</vt:lpstr>
      <vt:lpstr>Engineers Report</vt:lpstr>
      <vt:lpstr>Engineers Report</vt:lpstr>
      <vt:lpstr>Overall Conclusions of the Limited Structural Assessment:</vt:lpstr>
      <vt:lpstr>Site Examples: Balconies</vt:lpstr>
      <vt:lpstr>Site Examples: Stairs</vt:lpstr>
      <vt:lpstr>Site Examples: Foundations/Breezeways</vt:lpstr>
      <vt:lpstr>Site Examples: Support Columns</vt:lpstr>
      <vt:lpstr>Engineer’s Recommendations (PG 15)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Reserve Study &amp;    Engineers Report</dc:title>
  <dc:creator>Daniel Dorman</dc:creator>
  <cp:lastModifiedBy>Daniel Dorman</cp:lastModifiedBy>
  <cp:revision>49</cp:revision>
  <dcterms:created xsi:type="dcterms:W3CDTF">2022-10-04T23:09:47Z</dcterms:created>
  <dcterms:modified xsi:type="dcterms:W3CDTF">2022-10-09T00:31:36Z</dcterms:modified>
</cp:coreProperties>
</file>